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9" r:id="rId4"/>
    <p:sldId id="260" r:id="rId5"/>
    <p:sldId id="261" r:id="rId6"/>
    <p:sldId id="258" r:id="rId7"/>
    <p:sldId id="262" r:id="rId8"/>
    <p:sldId id="263" r:id="rId9"/>
    <p:sldId id="264" r:id="rId10"/>
    <p:sldId id="272" r:id="rId11"/>
    <p:sldId id="265" r:id="rId12"/>
    <p:sldId id="266" r:id="rId13"/>
    <p:sldId id="267" r:id="rId14"/>
    <p:sldId id="268" r:id="rId15"/>
    <p:sldId id="269" r:id="rId16"/>
    <p:sldId id="273" r:id="rId17"/>
    <p:sldId id="270"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638" autoAdjust="0"/>
  </p:normalViewPr>
  <p:slideViewPr>
    <p:cSldViewPr>
      <p:cViewPr varScale="1">
        <p:scale>
          <a:sx n="63" d="100"/>
          <a:sy n="63" d="100"/>
        </p:scale>
        <p:origin x="774"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B3D3E8-ABC6-449F-BB14-6D4793153DC5}" type="datetimeFigureOut">
              <a:rPr lang="en-US" smtClean="0"/>
              <a:t>12/16/2016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602913-BCF7-447C-97BC-55F2D3997E51}" type="slidenum">
              <a:rPr lang="en-US" smtClean="0"/>
              <a:t>‹#›</a:t>
            </a:fld>
            <a:endParaRPr lang="en-US"/>
          </a:p>
        </p:txBody>
      </p:sp>
    </p:spTree>
    <p:extLst>
      <p:ext uri="{BB962C8B-B14F-4D97-AF65-F5344CB8AC3E}">
        <p14:creationId xmlns:p14="http://schemas.microsoft.com/office/powerpoint/2010/main" val="2500534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CIT; currently no.7 (29.74%), but was no.2</a:t>
            </a:r>
            <a:r>
              <a:rPr lang="en-US" baseline="0" dirty="0"/>
              <a:t> until recently. Korea no.19 (24.2%).</a:t>
            </a:r>
            <a:endParaRPr lang="en-US" dirty="0"/>
          </a:p>
        </p:txBody>
      </p:sp>
      <p:sp>
        <p:nvSpPr>
          <p:cNvPr id="4" name="Slide Number Placeholder 3"/>
          <p:cNvSpPr>
            <a:spLocks noGrp="1"/>
          </p:cNvSpPr>
          <p:nvPr>
            <p:ph type="sldNum" sz="quarter" idx="10"/>
          </p:nvPr>
        </p:nvSpPr>
        <p:spPr/>
        <p:txBody>
          <a:bodyPr/>
          <a:lstStyle/>
          <a:p>
            <a:fld id="{C6602913-BCF7-447C-97BC-55F2D3997E51}" type="slidenum">
              <a:rPr lang="en-US" smtClean="0"/>
              <a:t>4</a:t>
            </a:fld>
            <a:endParaRPr lang="en-US"/>
          </a:p>
        </p:txBody>
      </p:sp>
    </p:spTree>
    <p:extLst>
      <p:ext uri="{BB962C8B-B14F-4D97-AF65-F5344CB8AC3E}">
        <p14:creationId xmlns:p14="http://schemas.microsoft.com/office/powerpoint/2010/main" val="941807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cumulative change over 45 years (2015-60) is 42.5%.</a:t>
            </a:r>
          </a:p>
        </p:txBody>
      </p:sp>
      <p:sp>
        <p:nvSpPr>
          <p:cNvPr id="4" name="Slide Number Placeholder 3"/>
          <p:cNvSpPr>
            <a:spLocks noGrp="1"/>
          </p:cNvSpPr>
          <p:nvPr>
            <p:ph type="sldNum" sz="quarter" idx="10"/>
          </p:nvPr>
        </p:nvSpPr>
        <p:spPr/>
        <p:txBody>
          <a:bodyPr/>
          <a:lstStyle/>
          <a:p>
            <a:fld id="{C6602913-BCF7-447C-97BC-55F2D3997E51}" type="slidenum">
              <a:rPr lang="en-US" smtClean="0"/>
              <a:t>7</a:t>
            </a:fld>
            <a:endParaRPr lang="en-US"/>
          </a:p>
        </p:txBody>
      </p:sp>
    </p:spTree>
    <p:extLst>
      <p:ext uri="{BB962C8B-B14F-4D97-AF65-F5344CB8AC3E}">
        <p14:creationId xmlns:p14="http://schemas.microsoft.com/office/powerpoint/2010/main" val="3244352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16BA9F30-2ECD-4B01-BB5E-31DC3AAFE22C}" type="datetime1">
              <a:rPr lang="en-US" smtClean="0"/>
              <a:t>12/16/2016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0AD1F1DE-1387-485C-BC68-E097F8F79581}"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B3AF447-0D42-4DF5-83B5-229E59290718}" type="datetime1">
              <a:rPr lang="en-US" smtClean="0"/>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1F1DE-1387-485C-BC68-E097F8F7958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62CCE83-9EAD-41D5-A811-AC1BF93CC949}" type="datetime1">
              <a:rPr lang="en-US" smtClean="0"/>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1F1DE-1387-485C-BC68-E097F8F7958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0CBED22-BFB9-4B56-8D78-A1EECA1D1F8A}" type="datetime1">
              <a:rPr lang="en-US" smtClean="0"/>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1F1DE-1387-485C-BC68-E097F8F7958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CC09C15-E388-473F-9BD1-7868B47074CA}" type="datetime1">
              <a:rPr lang="en-US" smtClean="0"/>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0AD1F1DE-1387-485C-BC68-E097F8F7958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B952079-19ED-452E-9C4F-48190DC30B05}" type="datetime1">
              <a:rPr lang="en-US" smtClean="0"/>
              <a:t>12/16/2016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D1F1DE-1387-485C-BC68-E097F8F7958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570E968-5D51-4468-89B1-AB26599643AB}" type="datetime1">
              <a:rPr lang="en-US" smtClean="0"/>
              <a:t>12/16/2016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D1F1DE-1387-485C-BC68-E097F8F7958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AFDA3C8B-E174-422C-9C6B-F52EFDCA6577}" type="datetime1">
              <a:rPr lang="en-US" smtClean="0"/>
              <a:t>12/16/2016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D1F1DE-1387-485C-BC68-E097F8F7958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34FF10-56E9-4506-ABA5-DA73C31E3E80}" type="datetime1">
              <a:rPr lang="en-US" smtClean="0"/>
              <a:t>12/16/2016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D1F1DE-1387-485C-BC68-E097F8F7958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4E41FDC-E703-40E1-A667-FF3CDA0EFED5}" type="datetime1">
              <a:rPr lang="en-US" smtClean="0"/>
              <a:t>12/16/2016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D1F1DE-1387-485C-BC68-E097F8F7958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626BAFF-BB0C-4090-BED0-EE6B95F60768}" type="datetime1">
              <a:rPr lang="en-US" smtClean="0"/>
              <a:t>12/16/2016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D1F1DE-1387-485C-BC68-E097F8F7958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5434194-3F74-495C-8241-75ADD6B939BB}" type="datetime1">
              <a:rPr lang="en-US" smtClean="0"/>
              <a:t>12/16/2016</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AD1F1DE-1387-485C-BC68-E097F8F79581}"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200" dirty="0">
                <a:effectLst/>
              </a:rPr>
              <a:t>Can economic policies keep Japan from sinking?; A pessimist’s view of the future of the Japanese economy</a:t>
            </a:r>
            <a:endParaRPr lang="en-US" sz="3200" dirty="0"/>
          </a:p>
        </p:txBody>
      </p:sp>
      <p:sp>
        <p:nvSpPr>
          <p:cNvPr id="3" name="Subtitle 2"/>
          <p:cNvSpPr>
            <a:spLocks noGrp="1"/>
          </p:cNvSpPr>
          <p:nvPr>
            <p:ph type="subTitle" idx="1"/>
          </p:nvPr>
        </p:nvSpPr>
        <p:spPr>
          <a:xfrm>
            <a:off x="1371600" y="3962400"/>
            <a:ext cx="6400800" cy="1752600"/>
          </a:xfrm>
        </p:spPr>
        <p:txBody>
          <a:bodyPr>
            <a:normAutofit fontScale="92500" lnSpcReduction="20000"/>
          </a:bodyPr>
          <a:lstStyle/>
          <a:p>
            <a:r>
              <a:rPr lang="en-US" dirty="0"/>
              <a:t>Masahiko Takeda</a:t>
            </a:r>
          </a:p>
          <a:p>
            <a:r>
              <a:rPr lang="en-US" dirty="0"/>
              <a:t>Asian Public Policy Program</a:t>
            </a:r>
          </a:p>
          <a:p>
            <a:r>
              <a:rPr lang="en-US" dirty="0"/>
              <a:t>Hitotsubashi University</a:t>
            </a:r>
          </a:p>
          <a:p>
            <a:r>
              <a:rPr lang="en-US" dirty="0"/>
              <a:t>December 9, 2016</a:t>
            </a:r>
          </a:p>
        </p:txBody>
      </p:sp>
      <p:sp>
        <p:nvSpPr>
          <p:cNvPr id="4" name="Slide Number Placeholder 3"/>
          <p:cNvSpPr>
            <a:spLocks noGrp="1"/>
          </p:cNvSpPr>
          <p:nvPr>
            <p:ph type="sldNum" sz="quarter" idx="12"/>
          </p:nvPr>
        </p:nvSpPr>
        <p:spPr/>
        <p:txBody>
          <a:bodyPr/>
          <a:lstStyle/>
          <a:p>
            <a:fld id="{0AD1F1DE-1387-485C-BC68-E097F8F79581}" type="slidenum">
              <a:rPr lang="en-US" smtClean="0"/>
              <a:t>1</a:t>
            </a:fld>
            <a:endParaRPr lang="en-US"/>
          </a:p>
        </p:txBody>
      </p:sp>
    </p:spTree>
    <p:extLst>
      <p:ext uri="{BB962C8B-B14F-4D97-AF65-F5344CB8AC3E}">
        <p14:creationId xmlns:p14="http://schemas.microsoft.com/office/powerpoint/2010/main" val="2448810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a:t>Old-age dependency ratio</a:t>
            </a:r>
            <a:br>
              <a:rPr lang="en-US" sz="2800" dirty="0"/>
            </a:br>
            <a:r>
              <a:rPr lang="en-US" sz="2800" dirty="0"/>
              <a:t>(National Institute of Population and</a:t>
            </a:r>
            <a:br>
              <a:rPr lang="en-US" sz="2800" dirty="0"/>
            </a:br>
            <a:r>
              <a:rPr lang="en-US" sz="2800" dirty="0"/>
              <a:t>Social Security Research, 2011)</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19200" y="1752600"/>
            <a:ext cx="6629400"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0AD1F1DE-1387-485C-BC68-E097F8F79581}" type="slidenum">
              <a:rPr lang="en-US" smtClean="0"/>
              <a:t>10</a:t>
            </a:fld>
            <a:endParaRPr lang="en-US"/>
          </a:p>
        </p:txBody>
      </p:sp>
    </p:spTree>
    <p:extLst>
      <p:ext uri="{BB962C8B-B14F-4D97-AF65-F5344CB8AC3E}">
        <p14:creationId xmlns:p14="http://schemas.microsoft.com/office/powerpoint/2010/main" val="2941043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Japan’s excessive and</a:t>
            </a:r>
            <a:br>
              <a:rPr lang="en-US" dirty="0"/>
            </a:br>
            <a:r>
              <a:rPr lang="en-US" dirty="0"/>
              <a:t>unsustainable public debt</a:t>
            </a:r>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1524001"/>
            <a:ext cx="5334000" cy="259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600" y="4262717"/>
            <a:ext cx="5257800" cy="2314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lide Number Placeholder 2"/>
          <p:cNvSpPr>
            <a:spLocks noGrp="1"/>
          </p:cNvSpPr>
          <p:nvPr>
            <p:ph type="sldNum" sz="quarter" idx="12"/>
          </p:nvPr>
        </p:nvSpPr>
        <p:spPr/>
        <p:txBody>
          <a:bodyPr/>
          <a:lstStyle/>
          <a:p>
            <a:fld id="{0AD1F1DE-1387-485C-BC68-E097F8F79581}" type="slidenum">
              <a:rPr lang="en-US" smtClean="0"/>
              <a:t>11</a:t>
            </a:fld>
            <a:endParaRPr lang="en-US"/>
          </a:p>
        </p:txBody>
      </p:sp>
    </p:spTree>
    <p:extLst>
      <p:ext uri="{BB962C8B-B14F-4D97-AF65-F5344CB8AC3E}">
        <p14:creationId xmlns:p14="http://schemas.microsoft.com/office/powerpoint/2010/main" val="4253130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reduce D/Y</a:t>
            </a:r>
          </a:p>
        </p:txBody>
      </p:sp>
      <p:sp>
        <p:nvSpPr>
          <p:cNvPr id="3" name="Content Placeholder 2"/>
          <p:cNvSpPr>
            <a:spLocks noGrp="1"/>
          </p:cNvSpPr>
          <p:nvPr>
            <p:ph idx="1"/>
          </p:nvPr>
        </p:nvSpPr>
        <p:spPr/>
        <p:txBody>
          <a:bodyPr>
            <a:normAutofit lnSpcReduction="10000"/>
          </a:bodyPr>
          <a:lstStyle/>
          <a:p>
            <a:r>
              <a:rPr lang="en-US" dirty="0"/>
              <a:t>Four ways to reduce D/Y (Y = </a:t>
            </a:r>
            <a:r>
              <a:rPr lang="en-US" dirty="0" err="1"/>
              <a:t>py</a:t>
            </a:r>
            <a:r>
              <a:rPr lang="en-US" dirty="0"/>
              <a:t>)</a:t>
            </a:r>
          </a:p>
          <a:p>
            <a:pPr marL="651510" indent="-514350">
              <a:buAutoNum type="arabicParenR"/>
            </a:pPr>
            <a:r>
              <a:rPr lang="en-US" dirty="0"/>
              <a:t>Run budget surplus and pay back debt.</a:t>
            </a:r>
          </a:p>
          <a:p>
            <a:pPr marL="651510" indent="-514350">
              <a:buAutoNum type="arabicParenR"/>
            </a:pPr>
            <a:r>
              <a:rPr lang="en-US" dirty="0"/>
              <a:t>Achieve high growth and increase y.</a:t>
            </a:r>
          </a:p>
          <a:p>
            <a:pPr marL="651510" indent="-514350">
              <a:buAutoNum type="arabicParenR"/>
            </a:pPr>
            <a:r>
              <a:rPr lang="en-US" dirty="0"/>
              <a:t>Default on D.</a:t>
            </a:r>
          </a:p>
          <a:p>
            <a:pPr marL="651510" indent="-514350">
              <a:buAutoNum type="arabicParenR"/>
            </a:pPr>
            <a:r>
              <a:rPr lang="en-US" dirty="0"/>
              <a:t>Increase p and inflate the debt away.</a:t>
            </a:r>
          </a:p>
          <a:p>
            <a:r>
              <a:rPr lang="en-US" dirty="0"/>
              <a:t>Little political will for 1), and dim prospect for 2). The government cannot choose 3), so 4) increasingly appears to be the only choice …</a:t>
            </a:r>
          </a:p>
          <a:p>
            <a:r>
              <a:rPr lang="en-US" dirty="0" err="1"/>
              <a:t>BoJ’s</a:t>
            </a:r>
            <a:r>
              <a:rPr lang="en-US" dirty="0"/>
              <a:t> QQE is consistent with this scenario. But ironically, inflation is not being generated !</a:t>
            </a:r>
          </a:p>
        </p:txBody>
      </p:sp>
      <p:sp>
        <p:nvSpPr>
          <p:cNvPr id="4" name="Slide Number Placeholder 3"/>
          <p:cNvSpPr>
            <a:spLocks noGrp="1"/>
          </p:cNvSpPr>
          <p:nvPr>
            <p:ph type="sldNum" sz="quarter" idx="12"/>
          </p:nvPr>
        </p:nvSpPr>
        <p:spPr/>
        <p:txBody>
          <a:bodyPr/>
          <a:lstStyle/>
          <a:p>
            <a:fld id="{0AD1F1DE-1387-485C-BC68-E097F8F79581}" type="slidenum">
              <a:rPr lang="en-US" smtClean="0"/>
              <a:t>12</a:t>
            </a:fld>
            <a:endParaRPr lang="en-US"/>
          </a:p>
        </p:txBody>
      </p:sp>
    </p:spTree>
    <p:extLst>
      <p:ext uri="{BB962C8B-B14F-4D97-AF65-F5344CB8AC3E}">
        <p14:creationId xmlns:p14="http://schemas.microsoft.com/office/powerpoint/2010/main" val="2204357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interpret QQE</a:t>
            </a:r>
          </a:p>
        </p:txBody>
      </p:sp>
      <p:sp>
        <p:nvSpPr>
          <p:cNvPr id="3" name="Content Placeholder 2"/>
          <p:cNvSpPr>
            <a:spLocks noGrp="1"/>
          </p:cNvSpPr>
          <p:nvPr>
            <p:ph idx="1"/>
          </p:nvPr>
        </p:nvSpPr>
        <p:spPr/>
        <p:txBody>
          <a:bodyPr/>
          <a:lstStyle/>
          <a:p>
            <a:r>
              <a:rPr lang="en-US" dirty="0" err="1"/>
              <a:t>BoJ</a:t>
            </a:r>
            <a:r>
              <a:rPr lang="en-US" dirty="0"/>
              <a:t> is being seen to have failed to achieve its target. But this may be a blessing in disguise.</a:t>
            </a:r>
          </a:p>
          <a:p>
            <a:r>
              <a:rPr lang="en-US" dirty="0"/>
              <a:t>If and when inflation picks up and exceeds 2%, </a:t>
            </a:r>
            <a:r>
              <a:rPr lang="en-US" dirty="0" err="1"/>
              <a:t>BoJ</a:t>
            </a:r>
            <a:r>
              <a:rPr lang="en-US" dirty="0"/>
              <a:t> will have to exit from QQE. Then, its massive support for JGB yields will stop. Will the government continue to be able to finance?</a:t>
            </a:r>
          </a:p>
          <a:p>
            <a:r>
              <a:rPr lang="en-US" dirty="0"/>
              <a:t>In spite of this concern, the government currently has no incentive to reduce budget deficits. It can issue debt at negative interest rates !</a:t>
            </a:r>
          </a:p>
        </p:txBody>
      </p:sp>
      <p:sp>
        <p:nvSpPr>
          <p:cNvPr id="4" name="Slide Number Placeholder 3"/>
          <p:cNvSpPr>
            <a:spLocks noGrp="1"/>
          </p:cNvSpPr>
          <p:nvPr>
            <p:ph type="sldNum" sz="quarter" idx="12"/>
          </p:nvPr>
        </p:nvSpPr>
        <p:spPr/>
        <p:txBody>
          <a:bodyPr/>
          <a:lstStyle/>
          <a:p>
            <a:fld id="{0AD1F1DE-1387-485C-BC68-E097F8F79581}" type="slidenum">
              <a:rPr lang="en-US" smtClean="0"/>
              <a:t>13</a:t>
            </a:fld>
            <a:endParaRPr lang="en-US"/>
          </a:p>
        </p:txBody>
      </p:sp>
    </p:spTree>
    <p:extLst>
      <p:ext uri="{BB962C8B-B14F-4D97-AF65-F5344CB8AC3E}">
        <p14:creationId xmlns:p14="http://schemas.microsoft.com/office/powerpoint/2010/main" val="1979905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needs to be done</a:t>
            </a:r>
          </a:p>
        </p:txBody>
      </p:sp>
      <p:sp>
        <p:nvSpPr>
          <p:cNvPr id="3" name="Content Placeholder 2"/>
          <p:cNvSpPr>
            <a:spLocks noGrp="1"/>
          </p:cNvSpPr>
          <p:nvPr>
            <p:ph idx="1"/>
          </p:nvPr>
        </p:nvSpPr>
        <p:spPr/>
        <p:txBody>
          <a:bodyPr>
            <a:normAutofit lnSpcReduction="10000"/>
          </a:bodyPr>
          <a:lstStyle/>
          <a:p>
            <a:r>
              <a:rPr lang="en-US" dirty="0"/>
              <a:t>Stop </a:t>
            </a:r>
            <a:r>
              <a:rPr lang="en-US" dirty="0" err="1"/>
              <a:t>fiscalizing</a:t>
            </a:r>
            <a:r>
              <a:rPr lang="en-US" dirty="0"/>
              <a:t> monetary policy.</a:t>
            </a:r>
          </a:p>
          <a:p>
            <a:r>
              <a:rPr lang="en-US" dirty="0"/>
              <a:t>No more procrastination of fiscal adjustment.</a:t>
            </a:r>
          </a:p>
          <a:p>
            <a:r>
              <a:rPr lang="en-US" dirty="0"/>
              <a:t>Implement the “growth strategy” at full speed to increase y.</a:t>
            </a:r>
          </a:p>
          <a:p>
            <a:r>
              <a:rPr lang="en-US" dirty="0"/>
              <a:t>The labor market is key. “</a:t>
            </a:r>
            <a:r>
              <a:rPr lang="en-US" dirty="0" err="1"/>
              <a:t>Womanomics</a:t>
            </a:r>
            <a:r>
              <a:rPr lang="en-US" dirty="0"/>
              <a:t>” and re-employment of retired workers help. But their contributions are way too small compared with the population headwind.</a:t>
            </a:r>
          </a:p>
          <a:p>
            <a:r>
              <a:rPr lang="en-US" dirty="0"/>
              <a:t>There seems to be no other way than substantially opening the labor market to foreign workers.</a:t>
            </a:r>
          </a:p>
        </p:txBody>
      </p:sp>
      <p:sp>
        <p:nvSpPr>
          <p:cNvPr id="4" name="Slide Number Placeholder 3"/>
          <p:cNvSpPr>
            <a:spLocks noGrp="1"/>
          </p:cNvSpPr>
          <p:nvPr>
            <p:ph type="sldNum" sz="quarter" idx="12"/>
          </p:nvPr>
        </p:nvSpPr>
        <p:spPr/>
        <p:txBody>
          <a:bodyPr/>
          <a:lstStyle/>
          <a:p>
            <a:fld id="{0AD1F1DE-1387-485C-BC68-E097F8F79581}" type="slidenum">
              <a:rPr lang="en-US" smtClean="0"/>
              <a:t>14</a:t>
            </a:fld>
            <a:endParaRPr lang="en-US"/>
          </a:p>
        </p:txBody>
      </p:sp>
    </p:spTree>
    <p:extLst>
      <p:ext uri="{BB962C8B-B14F-4D97-AF65-F5344CB8AC3E}">
        <p14:creationId xmlns:p14="http://schemas.microsoft.com/office/powerpoint/2010/main" val="1149962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normAutofit lnSpcReduction="10000"/>
          </a:bodyPr>
          <a:lstStyle/>
          <a:p>
            <a:r>
              <a:rPr lang="en-US" dirty="0"/>
              <a:t>Current economic conditions are not bad relative to potential. But going forward, major challenges are sure to come.</a:t>
            </a:r>
          </a:p>
          <a:p>
            <a:r>
              <a:rPr lang="en-US" dirty="0"/>
              <a:t>There must be something special about Japan since its public debt has been able to become so large with no crisis. But it is unwise to push this luck too far.</a:t>
            </a:r>
          </a:p>
          <a:p>
            <a:r>
              <a:rPr lang="en-US" dirty="0"/>
              <a:t>Can economic policies keep Japan from sinking? Yes, but there is no sense of urgency because budget finance is so easy. Cannot help becoming pessimistic about the future …</a:t>
            </a:r>
          </a:p>
        </p:txBody>
      </p:sp>
      <p:sp>
        <p:nvSpPr>
          <p:cNvPr id="4" name="Slide Number Placeholder 3"/>
          <p:cNvSpPr>
            <a:spLocks noGrp="1"/>
          </p:cNvSpPr>
          <p:nvPr>
            <p:ph type="sldNum" sz="quarter" idx="12"/>
          </p:nvPr>
        </p:nvSpPr>
        <p:spPr/>
        <p:txBody>
          <a:bodyPr/>
          <a:lstStyle/>
          <a:p>
            <a:fld id="{0AD1F1DE-1387-485C-BC68-E097F8F79581}" type="slidenum">
              <a:rPr lang="en-US" smtClean="0"/>
              <a:t>15</a:t>
            </a:fld>
            <a:endParaRPr lang="en-US"/>
          </a:p>
        </p:txBody>
      </p:sp>
    </p:spTree>
    <p:extLst>
      <p:ext uri="{BB962C8B-B14F-4D97-AF65-F5344CB8AC3E}">
        <p14:creationId xmlns:p14="http://schemas.microsoft.com/office/powerpoint/2010/main" val="1354151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Extra; Lessons for Korea?</a:t>
            </a:r>
          </a:p>
        </p:txBody>
      </p:sp>
      <p:sp>
        <p:nvSpPr>
          <p:cNvPr id="3" name="Content Placeholder 2"/>
          <p:cNvSpPr>
            <a:spLocks noGrp="1"/>
          </p:cNvSpPr>
          <p:nvPr>
            <p:ph idx="1"/>
          </p:nvPr>
        </p:nvSpPr>
        <p:spPr/>
        <p:txBody>
          <a:bodyPr>
            <a:normAutofit fontScale="92500" lnSpcReduction="10000"/>
          </a:bodyPr>
          <a:lstStyle/>
          <a:p>
            <a:r>
              <a:rPr lang="en-US" dirty="0"/>
              <a:t>Always assess economic performance relative to potential. Manage expectations of politicians and the public so that excessive burden is not placed on demand-side policies. </a:t>
            </a:r>
          </a:p>
          <a:p>
            <a:r>
              <a:rPr lang="en-US" dirty="0"/>
              <a:t>In particular, refrain from relying too much on fiscal stimulus for short-run gains of output and employment so as to avoid accumulation of public debt.</a:t>
            </a:r>
          </a:p>
          <a:p>
            <a:r>
              <a:rPr lang="en-US" dirty="0"/>
              <a:t>Focus on structural reform to strengthen potential growth.</a:t>
            </a:r>
          </a:p>
          <a:p>
            <a:r>
              <a:rPr lang="en-US" dirty="0"/>
              <a:t>Mindful of asset price increases under low inflation and low interest environment.</a:t>
            </a:r>
          </a:p>
        </p:txBody>
      </p:sp>
      <p:sp>
        <p:nvSpPr>
          <p:cNvPr id="4" name="Slide Number Placeholder 3"/>
          <p:cNvSpPr>
            <a:spLocks noGrp="1"/>
          </p:cNvSpPr>
          <p:nvPr>
            <p:ph type="sldNum" sz="quarter" idx="12"/>
          </p:nvPr>
        </p:nvSpPr>
        <p:spPr/>
        <p:txBody>
          <a:bodyPr/>
          <a:lstStyle/>
          <a:p>
            <a:fld id="{0AD1F1DE-1387-485C-BC68-E097F8F79581}" type="slidenum">
              <a:rPr lang="en-US" smtClean="0"/>
              <a:t>16</a:t>
            </a:fld>
            <a:endParaRPr lang="en-US"/>
          </a:p>
        </p:txBody>
      </p:sp>
    </p:spTree>
    <p:extLst>
      <p:ext uri="{BB962C8B-B14F-4D97-AF65-F5344CB8AC3E}">
        <p14:creationId xmlns:p14="http://schemas.microsoft.com/office/powerpoint/2010/main" val="36921081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137160" indent="0">
              <a:buNone/>
            </a:pPr>
            <a:endParaRPr lang="en-US" dirty="0"/>
          </a:p>
          <a:p>
            <a:pPr marL="137160" indent="0">
              <a:buNone/>
            </a:pPr>
            <a:endParaRPr lang="en-US" dirty="0"/>
          </a:p>
          <a:p>
            <a:pPr marL="137160" indent="0">
              <a:buNone/>
            </a:pPr>
            <a:endParaRPr lang="en-US" dirty="0"/>
          </a:p>
          <a:p>
            <a:pPr marL="137160" indent="0">
              <a:buNone/>
            </a:pPr>
            <a:r>
              <a:rPr lang="en-US" dirty="0"/>
              <a:t>                                 Thank you !</a:t>
            </a:r>
          </a:p>
        </p:txBody>
      </p:sp>
      <p:sp>
        <p:nvSpPr>
          <p:cNvPr id="4" name="Slide Number Placeholder 3"/>
          <p:cNvSpPr>
            <a:spLocks noGrp="1"/>
          </p:cNvSpPr>
          <p:nvPr>
            <p:ph type="sldNum" sz="quarter" idx="12"/>
          </p:nvPr>
        </p:nvSpPr>
        <p:spPr/>
        <p:txBody>
          <a:bodyPr/>
          <a:lstStyle/>
          <a:p>
            <a:fld id="{0AD1F1DE-1387-485C-BC68-E097F8F79581}" type="slidenum">
              <a:rPr lang="en-US" smtClean="0"/>
              <a:t>17</a:t>
            </a:fld>
            <a:endParaRPr lang="en-US"/>
          </a:p>
        </p:txBody>
      </p:sp>
    </p:spTree>
    <p:extLst>
      <p:ext uri="{BB962C8B-B14F-4D97-AF65-F5344CB8AC3E}">
        <p14:creationId xmlns:p14="http://schemas.microsoft.com/office/powerpoint/2010/main" val="5463309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ja-JP" sz="2400" dirty="0"/>
              <a:t>Masaaki </a:t>
            </a:r>
            <a:r>
              <a:rPr lang="en-US" altLang="ja-JP" sz="2400" dirty="0" err="1"/>
              <a:t>Shirakawa</a:t>
            </a:r>
            <a:r>
              <a:rPr lang="en-US" altLang="ja-JP" sz="2400" dirty="0"/>
              <a:t>, “Demographic Changes and</a:t>
            </a:r>
            <a:br>
              <a:rPr lang="en-US" altLang="ja-JP" sz="2400" dirty="0"/>
            </a:br>
            <a:r>
              <a:rPr lang="en-US" altLang="ja-JP" sz="2400" dirty="0"/>
              <a:t>Macroeconomic Performance: Japanese experiences”</a:t>
            </a:r>
            <a:br>
              <a:rPr lang="en-US" altLang="ja-JP" sz="2400" dirty="0"/>
            </a:br>
            <a:r>
              <a:rPr lang="en-US" altLang="ja-JP" sz="2400" dirty="0"/>
              <a:t>May 30, 2012</a:t>
            </a:r>
            <a:endParaRPr lang="en-US" sz="24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1" y="1524000"/>
            <a:ext cx="6934200" cy="495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0AD1F1DE-1387-485C-BC68-E097F8F79581}" type="slidenum">
              <a:rPr lang="en-US" smtClean="0"/>
              <a:t>18</a:t>
            </a:fld>
            <a:endParaRPr lang="en-US"/>
          </a:p>
        </p:txBody>
      </p:sp>
    </p:spTree>
    <p:extLst>
      <p:ext uri="{BB962C8B-B14F-4D97-AF65-F5344CB8AC3E}">
        <p14:creationId xmlns:p14="http://schemas.microsoft.com/office/powerpoint/2010/main" val="3794857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The theme of my presentation !</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400" y="1828800"/>
            <a:ext cx="7144855" cy="4380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lide Number Placeholder 2"/>
          <p:cNvSpPr>
            <a:spLocks noGrp="1"/>
          </p:cNvSpPr>
          <p:nvPr>
            <p:ph type="sldNum" sz="quarter" idx="12"/>
          </p:nvPr>
        </p:nvSpPr>
        <p:spPr/>
        <p:txBody>
          <a:bodyPr/>
          <a:lstStyle/>
          <a:p>
            <a:fld id="{0AD1F1DE-1387-485C-BC68-E097F8F79581}" type="slidenum">
              <a:rPr lang="en-US" smtClean="0"/>
              <a:t>2</a:t>
            </a:fld>
            <a:endParaRPr lang="en-US"/>
          </a:p>
        </p:txBody>
      </p:sp>
    </p:spTree>
    <p:extLst>
      <p:ext uri="{BB962C8B-B14F-4D97-AF65-F5344CB8AC3E}">
        <p14:creationId xmlns:p14="http://schemas.microsoft.com/office/powerpoint/2010/main" val="1387175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a:t>
            </a:r>
            <a:r>
              <a:rPr lang="en-US" dirty="0" err="1"/>
              <a:t>Abenomics</a:t>
            </a:r>
            <a:endParaRPr lang="en-US" dirty="0"/>
          </a:p>
        </p:txBody>
      </p:sp>
      <p:sp>
        <p:nvSpPr>
          <p:cNvPr id="3" name="Content Placeholder 2"/>
          <p:cNvSpPr>
            <a:spLocks noGrp="1"/>
          </p:cNvSpPr>
          <p:nvPr>
            <p:ph idx="1"/>
          </p:nvPr>
        </p:nvSpPr>
        <p:spPr/>
        <p:txBody>
          <a:bodyPr>
            <a:normAutofit fontScale="92500" lnSpcReduction="20000"/>
          </a:bodyPr>
          <a:lstStyle/>
          <a:p>
            <a:r>
              <a:rPr lang="en-US" dirty="0"/>
              <a:t>Prior to the introduction of </a:t>
            </a:r>
            <a:r>
              <a:rPr lang="en-US" dirty="0" err="1"/>
              <a:t>Abenomics</a:t>
            </a:r>
            <a:r>
              <a:rPr lang="en-US" dirty="0"/>
              <a:t> in 2013, the Japanese economy was said to be suffering from a six-fold handicap, which was seen to be the source of its stagnation. Namely,</a:t>
            </a:r>
          </a:p>
          <a:p>
            <a:pPr marL="651510" indent="-514350">
              <a:buAutoNum type="arabicParenR"/>
            </a:pPr>
            <a:r>
              <a:rPr lang="en-US" dirty="0"/>
              <a:t>Appreciated yen</a:t>
            </a:r>
          </a:p>
          <a:p>
            <a:pPr marL="651510" indent="-514350">
              <a:buAutoNum type="arabicParenR"/>
            </a:pPr>
            <a:r>
              <a:rPr lang="en-US" dirty="0"/>
              <a:t>High corporate income tax rate</a:t>
            </a:r>
          </a:p>
          <a:p>
            <a:pPr marL="651510" indent="-514350">
              <a:buAutoNum type="arabicParenR"/>
            </a:pPr>
            <a:r>
              <a:rPr lang="en-US" dirty="0"/>
              <a:t>Delay in TPP participation</a:t>
            </a:r>
          </a:p>
          <a:p>
            <a:pPr marL="651510" indent="-514350">
              <a:buAutoNum type="arabicParenR"/>
            </a:pPr>
            <a:r>
              <a:rPr lang="en-US" dirty="0"/>
              <a:t>Strict labor regulations</a:t>
            </a:r>
          </a:p>
          <a:p>
            <a:pPr marL="651510" indent="-514350">
              <a:buAutoNum type="arabicParenR"/>
            </a:pPr>
            <a:r>
              <a:rPr lang="en-US" dirty="0"/>
              <a:t>Cost of CO</a:t>
            </a:r>
            <a:r>
              <a:rPr lang="en-US" baseline="-25000" dirty="0"/>
              <a:t>2</a:t>
            </a:r>
            <a:r>
              <a:rPr lang="en-US" dirty="0"/>
              <a:t> emission reduction</a:t>
            </a:r>
          </a:p>
          <a:p>
            <a:pPr marL="651510" indent="-514350">
              <a:buAutoNum type="arabicParenR"/>
            </a:pPr>
            <a:r>
              <a:rPr lang="en-US" dirty="0"/>
              <a:t>Shortage and high cost of electricity</a:t>
            </a:r>
          </a:p>
          <a:p>
            <a:r>
              <a:rPr lang="en-US" dirty="0"/>
              <a:t>Have these been addressed under </a:t>
            </a:r>
            <a:r>
              <a:rPr lang="en-US" dirty="0" err="1"/>
              <a:t>Abenomics</a:t>
            </a:r>
            <a:r>
              <a:rPr lang="en-US" dirty="0"/>
              <a:t>? To what extent?</a:t>
            </a:r>
          </a:p>
          <a:p>
            <a:pPr marL="137160" indent="0">
              <a:buNone/>
            </a:pPr>
            <a:endParaRPr lang="en-US" dirty="0"/>
          </a:p>
        </p:txBody>
      </p:sp>
      <p:sp>
        <p:nvSpPr>
          <p:cNvPr id="4" name="Slide Number Placeholder 3"/>
          <p:cNvSpPr>
            <a:spLocks noGrp="1"/>
          </p:cNvSpPr>
          <p:nvPr>
            <p:ph type="sldNum" sz="quarter" idx="12"/>
          </p:nvPr>
        </p:nvSpPr>
        <p:spPr/>
        <p:txBody>
          <a:bodyPr/>
          <a:lstStyle/>
          <a:p>
            <a:fld id="{0AD1F1DE-1387-485C-BC68-E097F8F79581}" type="slidenum">
              <a:rPr lang="en-US" smtClean="0"/>
              <a:t>3</a:t>
            </a:fld>
            <a:endParaRPr lang="en-US"/>
          </a:p>
        </p:txBody>
      </p:sp>
    </p:spTree>
    <p:extLst>
      <p:ext uri="{BB962C8B-B14F-4D97-AF65-F5344CB8AC3E}">
        <p14:creationId xmlns:p14="http://schemas.microsoft.com/office/powerpoint/2010/main" val="4100407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Scorecard</a:t>
            </a:r>
          </a:p>
        </p:txBody>
      </p:sp>
      <p:sp>
        <p:nvSpPr>
          <p:cNvPr id="3" name="Content Placeholder 2"/>
          <p:cNvSpPr>
            <a:spLocks noGrp="1"/>
          </p:cNvSpPr>
          <p:nvPr>
            <p:ph idx="1"/>
          </p:nvPr>
        </p:nvSpPr>
        <p:spPr/>
        <p:txBody>
          <a:bodyPr>
            <a:normAutofit/>
          </a:bodyPr>
          <a:lstStyle/>
          <a:p>
            <a:r>
              <a:rPr lang="en-US" dirty="0"/>
              <a:t>Some notable progress, e.g. the exchange rate, TPP, and the CIT rate.</a:t>
            </a:r>
          </a:p>
          <a:p>
            <a:r>
              <a:rPr lang="en-US" dirty="0"/>
              <a:t>Only 3 out of 57 nuclear power plants are currently in operation. Yet, this has not seriously affected the economy.</a:t>
            </a:r>
          </a:p>
          <a:p>
            <a:r>
              <a:rPr lang="en-US" dirty="0"/>
              <a:t>Labor market reform is slow to move forward, but efforts are being made. </a:t>
            </a:r>
          </a:p>
          <a:p>
            <a:r>
              <a:rPr lang="en-US" dirty="0"/>
              <a:t>The economy has been broadly in good shape. Labor market is tight, though wages are not rising. The inflation target has been elusive. </a:t>
            </a:r>
          </a:p>
        </p:txBody>
      </p:sp>
      <p:sp>
        <p:nvSpPr>
          <p:cNvPr id="4" name="Slide Number Placeholder 3"/>
          <p:cNvSpPr>
            <a:spLocks noGrp="1"/>
          </p:cNvSpPr>
          <p:nvPr>
            <p:ph type="sldNum" sz="quarter" idx="12"/>
          </p:nvPr>
        </p:nvSpPr>
        <p:spPr/>
        <p:txBody>
          <a:bodyPr/>
          <a:lstStyle/>
          <a:p>
            <a:fld id="{0AD1F1DE-1387-485C-BC68-E097F8F79581}" type="slidenum">
              <a:rPr lang="en-US" smtClean="0"/>
              <a:t>4</a:t>
            </a:fld>
            <a:endParaRPr lang="en-US"/>
          </a:p>
        </p:txBody>
      </p:sp>
    </p:spTree>
    <p:extLst>
      <p:ext uri="{BB962C8B-B14F-4D97-AF65-F5344CB8AC3E}">
        <p14:creationId xmlns:p14="http://schemas.microsoft.com/office/powerpoint/2010/main" val="422819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GDP growth performance</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524000"/>
            <a:ext cx="8305800" cy="502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Straight Connector 4"/>
          <p:cNvCxnSpPr/>
          <p:nvPr/>
        </p:nvCxnSpPr>
        <p:spPr>
          <a:xfrm>
            <a:off x="3352800" y="2514600"/>
            <a:ext cx="0" cy="304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352800" y="5167699"/>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429000" y="4728673"/>
            <a:ext cx="1335622" cy="369332"/>
          </a:xfrm>
          <a:prstGeom prst="rect">
            <a:avLst/>
          </a:prstGeom>
          <a:noFill/>
        </p:spPr>
        <p:txBody>
          <a:bodyPr wrap="none" rtlCol="0">
            <a:spAutoFit/>
          </a:bodyPr>
          <a:lstStyle/>
          <a:p>
            <a:r>
              <a:rPr lang="en-US" dirty="0" err="1">
                <a:solidFill>
                  <a:schemeClr val="bg1"/>
                </a:solidFill>
              </a:rPr>
              <a:t>Abenomics</a:t>
            </a:r>
            <a:endParaRPr lang="en-US" dirty="0">
              <a:solidFill>
                <a:schemeClr val="bg1"/>
              </a:solidFill>
            </a:endParaRPr>
          </a:p>
        </p:txBody>
      </p:sp>
      <p:cxnSp>
        <p:nvCxnSpPr>
          <p:cNvPr id="10" name="Straight Arrow Connector 9"/>
          <p:cNvCxnSpPr/>
          <p:nvPr/>
        </p:nvCxnSpPr>
        <p:spPr>
          <a:xfrm>
            <a:off x="5172635" y="2514600"/>
            <a:ext cx="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860634" y="1916668"/>
            <a:ext cx="1960793" cy="646331"/>
          </a:xfrm>
          <a:prstGeom prst="rect">
            <a:avLst/>
          </a:prstGeom>
          <a:noFill/>
        </p:spPr>
        <p:txBody>
          <a:bodyPr wrap="none" rtlCol="0">
            <a:spAutoFit/>
          </a:bodyPr>
          <a:lstStyle/>
          <a:p>
            <a:r>
              <a:rPr lang="en-US" dirty="0">
                <a:solidFill>
                  <a:schemeClr val="bg1"/>
                </a:solidFill>
              </a:rPr>
              <a:t>Consumption tax</a:t>
            </a:r>
          </a:p>
          <a:p>
            <a:r>
              <a:rPr lang="en-US" dirty="0">
                <a:solidFill>
                  <a:schemeClr val="bg1"/>
                </a:solidFill>
              </a:rPr>
              <a:t>(5% </a:t>
            </a:r>
            <a:r>
              <a:rPr lang="en-US" dirty="0">
                <a:solidFill>
                  <a:schemeClr val="bg1"/>
                </a:solidFill>
                <a:latin typeface="MS Mincho"/>
                <a:ea typeface="MS Mincho"/>
              </a:rPr>
              <a:t>⇒ </a:t>
            </a:r>
            <a:r>
              <a:rPr lang="en-US" dirty="0">
                <a:solidFill>
                  <a:schemeClr val="bg1"/>
                </a:solidFill>
                <a:latin typeface="Book Antiqua" panose="02040602050305030304" pitchFamily="18" charset="0"/>
                <a:ea typeface="MS Mincho"/>
              </a:rPr>
              <a:t>8%)</a:t>
            </a:r>
            <a:endParaRPr lang="en-US" dirty="0">
              <a:solidFill>
                <a:schemeClr val="bg1"/>
              </a:solidFill>
            </a:endParaRPr>
          </a:p>
        </p:txBody>
      </p:sp>
      <p:sp>
        <p:nvSpPr>
          <p:cNvPr id="13" name="Left Brace 12"/>
          <p:cNvSpPr/>
          <p:nvPr/>
        </p:nvSpPr>
        <p:spPr>
          <a:xfrm rot="16200000">
            <a:off x="2381250" y="4629144"/>
            <a:ext cx="190501" cy="68579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p:cNvSpPr txBox="1"/>
          <p:nvPr/>
        </p:nvSpPr>
        <p:spPr>
          <a:xfrm>
            <a:off x="1782487" y="5167699"/>
            <a:ext cx="1579278" cy="461665"/>
          </a:xfrm>
          <a:prstGeom prst="rect">
            <a:avLst/>
          </a:prstGeom>
          <a:noFill/>
        </p:spPr>
        <p:txBody>
          <a:bodyPr wrap="none" rtlCol="0">
            <a:spAutoFit/>
          </a:bodyPr>
          <a:lstStyle/>
          <a:p>
            <a:r>
              <a:rPr lang="en-US" sz="1200" dirty="0">
                <a:solidFill>
                  <a:schemeClr val="bg1"/>
                </a:solidFill>
              </a:rPr>
              <a:t>Reconstruction from</a:t>
            </a:r>
          </a:p>
          <a:p>
            <a:r>
              <a:rPr lang="en-US" sz="1200" dirty="0">
                <a:solidFill>
                  <a:schemeClr val="bg1"/>
                </a:solidFill>
              </a:rPr>
              <a:t>3/11 earthquake</a:t>
            </a:r>
          </a:p>
        </p:txBody>
      </p:sp>
      <p:sp>
        <p:nvSpPr>
          <p:cNvPr id="3" name="Slide Number Placeholder 2"/>
          <p:cNvSpPr>
            <a:spLocks noGrp="1"/>
          </p:cNvSpPr>
          <p:nvPr>
            <p:ph type="sldNum" sz="quarter" idx="12"/>
          </p:nvPr>
        </p:nvSpPr>
        <p:spPr/>
        <p:txBody>
          <a:bodyPr/>
          <a:lstStyle/>
          <a:p>
            <a:fld id="{0AD1F1DE-1387-485C-BC68-E097F8F79581}" type="slidenum">
              <a:rPr lang="en-US" smtClean="0"/>
              <a:t>5</a:t>
            </a:fld>
            <a:endParaRPr lang="en-US"/>
          </a:p>
        </p:txBody>
      </p:sp>
    </p:spTree>
    <p:extLst>
      <p:ext uri="{BB962C8B-B14F-4D97-AF65-F5344CB8AC3E}">
        <p14:creationId xmlns:p14="http://schemas.microsoft.com/office/powerpoint/2010/main" val="649272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is the recent growth </a:t>
            </a:r>
            <a:br>
              <a:rPr lang="en-US" dirty="0"/>
            </a:br>
            <a:r>
              <a:rPr lang="en-US" dirty="0"/>
              <a:t>performance being seen?</a:t>
            </a:r>
          </a:p>
        </p:txBody>
      </p:sp>
      <p:sp>
        <p:nvSpPr>
          <p:cNvPr id="3" name="Content Placeholder 2"/>
          <p:cNvSpPr>
            <a:spLocks noGrp="1"/>
          </p:cNvSpPr>
          <p:nvPr>
            <p:ph idx="1"/>
          </p:nvPr>
        </p:nvSpPr>
        <p:spPr>
          <a:xfrm>
            <a:off x="457200" y="1828800"/>
            <a:ext cx="8229600" cy="4709160"/>
          </a:xfrm>
        </p:spPr>
        <p:txBody>
          <a:bodyPr/>
          <a:lstStyle/>
          <a:p>
            <a:r>
              <a:rPr lang="en-US" dirty="0"/>
              <a:t>“</a:t>
            </a:r>
            <a:r>
              <a:rPr lang="en-US" dirty="0" err="1"/>
              <a:t>Lacklaster</a:t>
            </a:r>
            <a:r>
              <a:rPr lang="en-US" dirty="0"/>
              <a:t>”. </a:t>
            </a:r>
          </a:p>
          <a:p>
            <a:r>
              <a:rPr lang="en-US" dirty="0"/>
              <a:t>Consumption has been depressed since the tax hike, domestic investment has been subdued, and exports haven’t risen as expected. As a result, the second leg of consumption tax hike has been twice postponed.</a:t>
            </a:r>
          </a:p>
          <a:p>
            <a:r>
              <a:rPr lang="en-US" dirty="0"/>
              <a:t>But is economic growth of around 1% really disappointing? No, it isn’t.</a:t>
            </a:r>
          </a:p>
        </p:txBody>
      </p:sp>
      <p:sp>
        <p:nvSpPr>
          <p:cNvPr id="4" name="Slide Number Placeholder 3"/>
          <p:cNvSpPr>
            <a:spLocks noGrp="1"/>
          </p:cNvSpPr>
          <p:nvPr>
            <p:ph type="sldNum" sz="quarter" idx="12"/>
          </p:nvPr>
        </p:nvSpPr>
        <p:spPr/>
        <p:txBody>
          <a:bodyPr/>
          <a:lstStyle/>
          <a:p>
            <a:fld id="{0AD1F1DE-1387-485C-BC68-E097F8F79581}" type="slidenum">
              <a:rPr lang="en-US" smtClean="0"/>
              <a:t>6</a:t>
            </a:fld>
            <a:endParaRPr lang="en-US"/>
          </a:p>
        </p:txBody>
      </p:sp>
    </p:spTree>
    <p:extLst>
      <p:ext uri="{BB962C8B-B14F-4D97-AF65-F5344CB8AC3E}">
        <p14:creationId xmlns:p14="http://schemas.microsoft.com/office/powerpoint/2010/main" val="4120298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major headwind </a:t>
            </a:r>
            <a:br>
              <a:rPr lang="en-US" dirty="0"/>
            </a:br>
            <a:r>
              <a:rPr lang="en-US" dirty="0"/>
              <a:t>Japan is facing</a:t>
            </a:r>
          </a:p>
        </p:txBody>
      </p:sp>
      <p:pic>
        <p:nvPicPr>
          <p:cNvPr id="2051"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990600" y="1880837"/>
            <a:ext cx="8153400" cy="4443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0AD1F1DE-1387-485C-BC68-E097F8F79581}" type="slidenum">
              <a:rPr lang="en-US" smtClean="0"/>
              <a:t>7</a:t>
            </a:fld>
            <a:endParaRPr lang="en-US"/>
          </a:p>
        </p:txBody>
      </p:sp>
    </p:spTree>
    <p:extLst>
      <p:ext uri="{BB962C8B-B14F-4D97-AF65-F5344CB8AC3E}">
        <p14:creationId xmlns:p14="http://schemas.microsoft.com/office/powerpoint/2010/main" val="1266734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Potential growth estimate</a:t>
            </a:r>
            <a:br>
              <a:rPr lang="en-US" sz="3200" dirty="0"/>
            </a:br>
            <a:r>
              <a:rPr lang="en-US" sz="3200" dirty="0"/>
              <a:t>(Bank of Japan)</a:t>
            </a:r>
          </a:p>
        </p:txBody>
      </p:sp>
      <p:pic>
        <p:nvPicPr>
          <p:cNvPr id="3075"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752600"/>
            <a:ext cx="7162800"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324600" y="2438399"/>
            <a:ext cx="1371600" cy="307777"/>
          </a:xfrm>
          <a:prstGeom prst="rect">
            <a:avLst/>
          </a:prstGeom>
          <a:noFill/>
        </p:spPr>
        <p:txBody>
          <a:bodyPr wrap="square" rtlCol="0">
            <a:spAutoFit/>
          </a:bodyPr>
          <a:lstStyle/>
          <a:p>
            <a:r>
              <a:rPr lang="en-US" sz="1400" dirty="0">
                <a:solidFill>
                  <a:schemeClr val="bg1"/>
                </a:solidFill>
              </a:rPr>
              <a:t>(capital stock)</a:t>
            </a:r>
          </a:p>
        </p:txBody>
      </p:sp>
      <p:sp>
        <p:nvSpPr>
          <p:cNvPr id="6" name="TextBox 5"/>
          <p:cNvSpPr txBox="1"/>
          <p:nvPr/>
        </p:nvSpPr>
        <p:spPr>
          <a:xfrm>
            <a:off x="6057283" y="2768588"/>
            <a:ext cx="1762021" cy="307777"/>
          </a:xfrm>
          <a:prstGeom prst="rect">
            <a:avLst/>
          </a:prstGeom>
          <a:noFill/>
        </p:spPr>
        <p:txBody>
          <a:bodyPr wrap="none" rtlCol="0">
            <a:spAutoFit/>
          </a:bodyPr>
          <a:lstStyle/>
          <a:p>
            <a:r>
              <a:rPr lang="en-US" sz="1400" dirty="0">
                <a:solidFill>
                  <a:schemeClr val="bg1"/>
                </a:solidFill>
              </a:rPr>
              <a:t>(worker headcount)</a:t>
            </a:r>
          </a:p>
        </p:txBody>
      </p:sp>
      <p:sp>
        <p:nvSpPr>
          <p:cNvPr id="7" name="TextBox 6"/>
          <p:cNvSpPr txBox="1"/>
          <p:nvPr/>
        </p:nvSpPr>
        <p:spPr>
          <a:xfrm>
            <a:off x="6061765" y="3076365"/>
            <a:ext cx="1417376" cy="307777"/>
          </a:xfrm>
          <a:prstGeom prst="rect">
            <a:avLst/>
          </a:prstGeom>
          <a:noFill/>
        </p:spPr>
        <p:txBody>
          <a:bodyPr wrap="none" rtlCol="0">
            <a:spAutoFit/>
          </a:bodyPr>
          <a:lstStyle/>
          <a:p>
            <a:r>
              <a:rPr lang="en-US" sz="1400" dirty="0">
                <a:solidFill>
                  <a:schemeClr val="bg1"/>
                </a:solidFill>
              </a:rPr>
              <a:t>(hours worked)</a:t>
            </a:r>
          </a:p>
        </p:txBody>
      </p:sp>
      <p:sp>
        <p:nvSpPr>
          <p:cNvPr id="11" name="TextBox 10"/>
          <p:cNvSpPr txBox="1"/>
          <p:nvPr/>
        </p:nvSpPr>
        <p:spPr>
          <a:xfrm>
            <a:off x="6203126" y="3384142"/>
            <a:ext cx="1638590" cy="307777"/>
          </a:xfrm>
          <a:prstGeom prst="rect">
            <a:avLst/>
          </a:prstGeom>
          <a:noFill/>
        </p:spPr>
        <p:txBody>
          <a:bodyPr wrap="none" rtlCol="0">
            <a:spAutoFit/>
          </a:bodyPr>
          <a:lstStyle/>
          <a:p>
            <a:r>
              <a:rPr lang="en-US" sz="1400" dirty="0">
                <a:solidFill>
                  <a:schemeClr val="bg1"/>
                </a:solidFill>
              </a:rPr>
              <a:t>(potential growth)</a:t>
            </a:r>
          </a:p>
        </p:txBody>
      </p:sp>
      <p:sp>
        <p:nvSpPr>
          <p:cNvPr id="3" name="Slide Number Placeholder 2"/>
          <p:cNvSpPr>
            <a:spLocks noGrp="1"/>
          </p:cNvSpPr>
          <p:nvPr>
            <p:ph type="sldNum" sz="quarter" idx="12"/>
          </p:nvPr>
        </p:nvSpPr>
        <p:spPr/>
        <p:txBody>
          <a:bodyPr/>
          <a:lstStyle/>
          <a:p>
            <a:fld id="{0AD1F1DE-1387-485C-BC68-E097F8F79581}" type="slidenum">
              <a:rPr lang="en-US" smtClean="0"/>
              <a:t>8</a:t>
            </a:fld>
            <a:endParaRPr lang="en-US"/>
          </a:p>
        </p:txBody>
      </p:sp>
    </p:spTree>
    <p:extLst>
      <p:ext uri="{BB962C8B-B14F-4D97-AF65-F5344CB8AC3E}">
        <p14:creationId xmlns:p14="http://schemas.microsoft.com/office/powerpoint/2010/main" val="3953854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serious is this problem?</a:t>
            </a:r>
          </a:p>
        </p:txBody>
      </p:sp>
      <p:sp>
        <p:nvSpPr>
          <p:cNvPr id="3" name="Content Placeholder 2"/>
          <p:cNvSpPr>
            <a:spLocks noGrp="1"/>
          </p:cNvSpPr>
          <p:nvPr>
            <p:ph idx="1"/>
          </p:nvPr>
        </p:nvSpPr>
        <p:spPr/>
        <p:txBody>
          <a:bodyPr/>
          <a:lstStyle/>
          <a:p>
            <a:r>
              <a:rPr lang="en-US" dirty="0"/>
              <a:t>Low GDP growth does not necessarily mean that Japanese cannot expect much from the future. Per capita income can grow while aggregate output and income are shrinking.</a:t>
            </a:r>
          </a:p>
          <a:p>
            <a:r>
              <a:rPr lang="en-US" dirty="0"/>
              <a:t>Then, can Japan become a smaller but individually-richer country and be content with that? No, because there are two major issues that stand in the way. </a:t>
            </a:r>
          </a:p>
          <a:p>
            <a:r>
              <a:rPr lang="en-US" dirty="0"/>
              <a:t>That is, population aging and public debt sustainability. </a:t>
            </a:r>
          </a:p>
        </p:txBody>
      </p:sp>
      <p:sp>
        <p:nvSpPr>
          <p:cNvPr id="4" name="Slide Number Placeholder 3"/>
          <p:cNvSpPr>
            <a:spLocks noGrp="1"/>
          </p:cNvSpPr>
          <p:nvPr>
            <p:ph type="sldNum" sz="quarter" idx="12"/>
          </p:nvPr>
        </p:nvSpPr>
        <p:spPr/>
        <p:txBody>
          <a:bodyPr/>
          <a:lstStyle/>
          <a:p>
            <a:fld id="{0AD1F1DE-1387-485C-BC68-E097F8F79581}" type="slidenum">
              <a:rPr lang="en-US" smtClean="0"/>
              <a:t>9</a:t>
            </a:fld>
            <a:endParaRPr lang="en-US"/>
          </a:p>
        </p:txBody>
      </p:sp>
    </p:spTree>
    <p:extLst>
      <p:ext uri="{BB962C8B-B14F-4D97-AF65-F5344CB8AC3E}">
        <p14:creationId xmlns:p14="http://schemas.microsoft.com/office/powerpoint/2010/main" val="9849980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Wistaria</Template>
  <TotalTime>797</TotalTime>
  <Words>867</Words>
  <Application>Microsoft Office PowerPoint</Application>
  <PresentationFormat>画面に合わせる (4:3)</PresentationFormat>
  <Paragraphs>96</Paragraphs>
  <Slides>18</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18</vt:i4>
      </vt:variant>
    </vt:vector>
  </HeadingPairs>
  <TitlesOfParts>
    <vt:vector size="27" baseType="lpstr">
      <vt:lpstr>HG丸ｺﾞｼｯｸM-PRO</vt:lpstr>
      <vt:lpstr>MS Mincho</vt:lpstr>
      <vt:lpstr>Book Antiqua</vt:lpstr>
      <vt:lpstr>Calibri</vt:lpstr>
      <vt:lpstr>Lucida Sans</vt:lpstr>
      <vt:lpstr>Wingdings</vt:lpstr>
      <vt:lpstr>Wingdings 2</vt:lpstr>
      <vt:lpstr>Wingdings 3</vt:lpstr>
      <vt:lpstr>Apex</vt:lpstr>
      <vt:lpstr>Can economic policies keep Japan from sinking?; A pessimist’s view of the future of the Japanese economy</vt:lpstr>
      <vt:lpstr>The theme of my presentation !</vt:lpstr>
      <vt:lpstr>Before Abenomics</vt:lpstr>
      <vt:lpstr>Scorecard</vt:lpstr>
      <vt:lpstr>GDP growth performance</vt:lpstr>
      <vt:lpstr>How is the recent growth  performance being seen?</vt:lpstr>
      <vt:lpstr>The major headwind  Japan is facing</vt:lpstr>
      <vt:lpstr>Potential growth estimate (Bank of Japan)</vt:lpstr>
      <vt:lpstr>How serious is this problem?</vt:lpstr>
      <vt:lpstr>Old-age dependency ratio (National Institute of Population and Social Security Research, 2011)</vt:lpstr>
      <vt:lpstr>Japan’s excessive and unsustainable public debt</vt:lpstr>
      <vt:lpstr>How to reduce D/Y</vt:lpstr>
      <vt:lpstr>How to interpret QQE</vt:lpstr>
      <vt:lpstr>What needs to be done</vt:lpstr>
      <vt:lpstr>Conclusion</vt:lpstr>
      <vt:lpstr>Extra; Lessons for Korea?</vt:lpstr>
      <vt:lpstr>PowerPoint プレゼンテーション</vt:lpstr>
      <vt:lpstr>Masaaki Shirakawa, “Demographic Changes and Macroeconomic Performance: Japanese experiences” May 30, 2012</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 economic policies keep Japan from sinking?; A pessimist’s view of the future of the Japanese economy</dc:title>
  <dc:creator>Masahiko</dc:creator>
  <cp:lastModifiedBy>Hiroko Sugimoto</cp:lastModifiedBy>
  <cp:revision>32</cp:revision>
  <dcterms:created xsi:type="dcterms:W3CDTF">2016-10-16T12:18:50Z</dcterms:created>
  <dcterms:modified xsi:type="dcterms:W3CDTF">2016-12-16T02:36:53Z</dcterms:modified>
</cp:coreProperties>
</file>